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459" r:id="rId3"/>
    <p:sldId id="460" r:id="rId5"/>
    <p:sldId id="461" r:id="rId6"/>
    <p:sldId id="462" r:id="rId7"/>
    <p:sldId id="463" r:id="rId8"/>
    <p:sldId id="464" r:id="rId9"/>
    <p:sldId id="465" r:id="rId10"/>
    <p:sldId id="474" r:id="rId11"/>
    <p:sldId id="466" r:id="rId12"/>
    <p:sldId id="467" r:id="rId13"/>
    <p:sldId id="468" r:id="rId14"/>
    <p:sldId id="469" r:id="rId15"/>
    <p:sldId id="470" r:id="rId16"/>
    <p:sldId id="471" r:id="rId17"/>
    <p:sldId id="472" r:id="rId18"/>
    <p:sldId id="473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8" d="100"/>
          <a:sy n="78" d="100"/>
        </p:scale>
        <p:origin x="-1854" y="-312"/>
      </p:cViewPr>
      <p:guideLst>
        <p:guide orient="horz" pos="1970"/>
        <p:guide pos="276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26"/>
        <p:guide pos="20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1\&#20864;&#25945;&#33521;&#35821;&#20843;&#24180;&#32423;&#19979;&#20876;&#31532;&#20116;&#21333;&#20803;\&#20864;&#25945;&#33521;&#35821;&#20843;&#24180;&#32423;&#19979;&#20876;&#31532;&#20116;&#21333;&#20803;&#31532;&#19968;&#35838;&#26102;\Lesson25_Let's%20do%20it%202.mp3" TargetMode="External"/><Relationship Id="rId1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1\&#20864;&#25945;&#33521;&#35821;&#20843;&#24180;&#32423;&#19979;&#20876;&#31532;&#20116;&#21333;&#20803;\&#20864;&#25945;&#33521;&#35821;&#20843;&#24180;&#32423;&#19979;&#20876;&#31532;&#20116;&#21333;&#20803;&#31532;&#19968;&#35838;&#26102;\Lesson25_Let's%20do%20it%202.mp3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1\&#20864;&#25945;&#33521;&#35821;&#20843;&#24180;&#32423;&#19979;&#20876;&#31532;&#20116;&#21333;&#20803;\&#20864;&#25945;&#33521;&#35821;&#20843;&#24180;&#32423;&#19979;&#20876;&#31532;&#20116;&#21333;&#20803;&#31532;&#19968;&#35838;&#26102;\Lesson25%20&#35838;&#25991;&#24405;&#38899;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1\&#20864;&#25945;&#33521;&#35821;&#20843;&#24180;&#32423;&#19979;&#20876;&#31532;&#20116;&#21333;&#20803;\&#20864;&#25945;&#33521;&#35821;&#20843;&#24180;&#32423;&#19979;&#20876;&#31532;&#20116;&#21333;&#20803;&#31532;&#19968;&#35838;&#26102;\Lesson25%20&#35838;&#25991;&#24405;&#38899;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25  Raising Money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7110" y="70612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Unit 5　Buying and Selling</a:t>
            </a:r>
            <a:endParaRPr sz="4400" b="1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pic>
        <p:nvPicPr>
          <p:cNvPr id="12296" name="图片 1"/>
          <p:cNvPicPr>
            <a:picLocks noChangeAspect="1"/>
          </p:cNvPicPr>
          <p:nvPr/>
        </p:nvPicPr>
        <p:blipFill>
          <a:blip r:embed="rId1" cstate="print"/>
          <a:srcRect l="5901" r="16925" b="22646"/>
          <a:stretch>
            <a:fillRect/>
          </a:stretch>
        </p:blipFill>
        <p:spPr>
          <a:xfrm>
            <a:off x="2316480" y="1955165"/>
            <a:ext cx="4511675" cy="2947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60500" y="534352"/>
            <a:ext cx="5080000" cy="52381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each,every</a:t>
            </a:r>
            <a:endParaRPr lang="zh-CN" altLang="en-US" sz="2400" b="1" i="1" u="none" dirty="0">
              <a:solidFill>
                <a:srgbClr val="FF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each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作限定词时,后面接可数名词单数形式,后面的谓语动词也是单数形式。作代词时,可以单独使用,谓语动词要用单数形式;也可以放在复数主语的后面作同位语,谓语动词要用复数形式。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each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不能和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almost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endParaRPr lang="en-US" altLang="zh-CN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nearly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或者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not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连用,但是可以和of 连用,后面可以接复数名词或者代词,谓语动词要用单数形式。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each have our own lifestyle.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我们每个人都有自己的生活方式。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Each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 the leaves is different.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每一片树叶都是不同的。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08090" y="43434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0460" y="793432"/>
            <a:ext cx="5080000" cy="26777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every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只能作限定词,而且只能和单数可数名词连用。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every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可以和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almost,nearly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或者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not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连用,不可以和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of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连用。当“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every+ 单数名词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”作主语时,谓语动词也是单数形式。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Every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child has a toy.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每个孩子都有一个玩具。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01385" y="30441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39825" y="963930"/>
            <a:ext cx="5637530" cy="39087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3.Maybe we can work together to raise some money.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raise 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money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意思是“筹款,捐钱”。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raise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是及物动词,过去式和过去分词都是raised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,现在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分词为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raising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always raises money for homeless people.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他经常为无家可归的人捐款。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raise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还可以表示“饲养,上升”。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 usually raise some fishes for fun.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他们通常以养鱼为乐趣。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56705" y="402018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/>
          <p:nvPr/>
        </p:nvSpPr>
        <p:spPr>
          <a:xfrm>
            <a:off x="696913" y="1163638"/>
            <a:ext cx="663321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Listen to the passage and fill in the blanks.</a:t>
            </a:r>
            <a:endParaRPr lang="en-US" altLang="zh-CN" sz="2800" b="1" dirty="0">
              <a:solidFill>
                <a:srgbClr val="B60A9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651" name="Text Box 5"/>
          <p:cNvSpPr txBox="1"/>
          <p:nvPr/>
        </p:nvSpPr>
        <p:spPr>
          <a:xfrm>
            <a:off x="611505" y="1681798"/>
            <a:ext cx="7920038" cy="3931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 eaLnBrk="1" hangingPunct="1">
              <a:buAutoNum type="arabicPeriod"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Each player needs to pay ____________   for  the trip.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eaLnBrk="1" hangingPunct="1">
              <a:buAutoNum type="arabicPeriod"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Li Ming, Wang Mei and Li Lin decide to work together to __________________.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eaLnBrk="1" hangingPunct="1">
              <a:buAutoNum type="arabicPeriod"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Wang Mei wants to bake some _________                to sell.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eaLnBrk="1" hangingPunct="1">
              <a:buAutoNum type="arabicPeriod"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Li Ming wants to _________ a new product to sell. 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eaLnBrk="1" hangingPunct="1">
              <a:buAutoNum type="arabicPeriod"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Li Lin will make some __________ to help them.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2230" name="Text Box 6"/>
          <p:cNvSpPr txBox="1"/>
          <p:nvPr/>
        </p:nvSpPr>
        <p:spPr>
          <a:xfrm>
            <a:off x="5026660" y="1681798"/>
            <a:ext cx="2303463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1 000 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yuan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2231" name="Text Box 7"/>
          <p:cNvSpPr txBox="1"/>
          <p:nvPr/>
        </p:nvSpPr>
        <p:spPr>
          <a:xfrm>
            <a:off x="2689860" y="2936875"/>
            <a:ext cx="376555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raise some money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2232" name="Text Box 8"/>
          <p:cNvSpPr txBox="1"/>
          <p:nvPr/>
        </p:nvSpPr>
        <p:spPr>
          <a:xfrm>
            <a:off x="5775960" y="3388995"/>
            <a:ext cx="2016125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cookies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2233" name="Text Box 9"/>
          <p:cNvSpPr txBox="1"/>
          <p:nvPr/>
        </p:nvSpPr>
        <p:spPr>
          <a:xfrm>
            <a:off x="3780473" y="4210685"/>
            <a:ext cx="1584325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invent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2234" name="Text Box 10"/>
          <p:cNvSpPr txBox="1"/>
          <p:nvPr/>
        </p:nvSpPr>
        <p:spPr>
          <a:xfrm>
            <a:off x="4580573" y="5011738"/>
            <a:ext cx="144716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posters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KSO_Shape"/>
          <p:cNvSpPr/>
          <p:nvPr/>
        </p:nvSpPr>
        <p:spPr bwMode="auto">
          <a:xfrm>
            <a:off x="1187133" y="417195"/>
            <a:ext cx="2592388" cy="606425"/>
          </a:xfrm>
          <a:prstGeom prst="roundRect">
            <a:avLst>
              <a:gd name="adj" fmla="val 50000"/>
            </a:avLst>
          </a:prstGeom>
          <a:solidFill>
            <a:srgbClr val="E4D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Let’s Do It!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" name="Lesson25_Let's do it 2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7380312" y="476672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3716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2230" grpId="0"/>
      <p:bldP spid="52231" grpId="0"/>
      <p:bldP spid="52232" grpId="0"/>
      <p:bldP spid="52233" grpId="0"/>
      <p:bldP spid="522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/>
          <p:nvPr/>
        </p:nvSpPr>
        <p:spPr>
          <a:xfrm>
            <a:off x="671513" y="133350"/>
            <a:ext cx="7921625" cy="944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Fill in the blanks with the correct forms of the   </a:t>
            </a:r>
            <a:endParaRPr lang="en-US" altLang="zh-CN" sz="2800" b="1" dirty="0">
              <a:solidFill>
                <a:srgbClr val="B60A9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eaLnBrk="1" hangingPunct="1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words  or phrases in the box.</a:t>
            </a:r>
            <a:endParaRPr lang="en-US" altLang="zh-CN" sz="2800" b="1" dirty="0">
              <a:solidFill>
                <a:srgbClr val="B60A9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53262" name="Group 14"/>
          <p:cNvGraphicFramePr>
            <a:graphicFrameLocks noGrp="1"/>
          </p:cNvGraphicFramePr>
          <p:nvPr/>
        </p:nvGraphicFramePr>
        <p:xfrm>
          <a:off x="1041400" y="1198563"/>
          <a:ext cx="7200800" cy="663575"/>
        </p:xfrm>
        <a:graphic>
          <a:graphicData uri="http://schemas.openxmlformats.org/drawingml/2006/table">
            <a:tbl>
              <a:tblPr/>
              <a:tblGrid>
                <a:gridCol w="7200800"/>
              </a:tblGrid>
              <a:tr h="663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800" b="1" i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</a:t>
                      </a:r>
                      <a:endParaRPr kumimoji="0" lang="en-US" altLang="zh-CN" sz="2800" b="1" i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8681" name="Text Box 15"/>
          <p:cNvSpPr txBox="1"/>
          <p:nvPr/>
        </p:nvSpPr>
        <p:spPr>
          <a:xfrm>
            <a:off x="681038" y="1935163"/>
            <a:ext cx="8137525" cy="4358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 eaLnBrk="1" hangingPunct="1">
              <a:buAutoNum type="arabicPeriod"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There are usually eleven _________ on a football team.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eaLnBrk="1" hangingPunct="1">
              <a:buAutoNum type="arabicPeriod"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Mr. Han chose a shirt, __________ for it and left the store. 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eaLnBrk="1" hangingPunct="1">
              <a:buAutoNum type="arabicPeriod"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That laptop cost you 2000 _________?!That’s too expensive!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eaLnBrk="1" hangingPunct="1">
              <a:buAutoNum type="arabicPeriod"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As an employee, I try to _____________ for my company.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eaLnBrk="1" hangingPunct="1">
              <a:buAutoNum type="arabicPeriod"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 often go to that bakery. I think it __________ the best cookies.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682" name="Text Box 16"/>
          <p:cNvSpPr txBox="1"/>
          <p:nvPr/>
        </p:nvSpPr>
        <p:spPr>
          <a:xfrm>
            <a:off x="1041400" y="1341438"/>
            <a:ext cx="30988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endParaRPr lang="zh-CN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683" name="Text Box 17"/>
          <p:cNvSpPr txBox="1"/>
          <p:nvPr/>
        </p:nvSpPr>
        <p:spPr>
          <a:xfrm>
            <a:off x="1041400" y="1270000"/>
            <a:ext cx="76644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sell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684" name="Text Box 18"/>
          <p:cNvSpPr txBox="1"/>
          <p:nvPr/>
        </p:nvSpPr>
        <p:spPr>
          <a:xfrm>
            <a:off x="2049463" y="1270000"/>
            <a:ext cx="101282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play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685" name="Text Box 19"/>
          <p:cNvSpPr txBox="1"/>
          <p:nvPr/>
        </p:nvSpPr>
        <p:spPr>
          <a:xfrm>
            <a:off x="3344863" y="1270000"/>
            <a:ext cx="117411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dollar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686" name="Text Box 20"/>
          <p:cNvSpPr txBox="1"/>
          <p:nvPr/>
        </p:nvSpPr>
        <p:spPr>
          <a:xfrm>
            <a:off x="4857750" y="1270000"/>
            <a:ext cx="822325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pay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687" name="Text Box 21"/>
          <p:cNvSpPr txBox="1"/>
          <p:nvPr/>
        </p:nvSpPr>
        <p:spPr>
          <a:xfrm>
            <a:off x="6081713" y="1270000"/>
            <a:ext cx="210820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make money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3270" name="Text Box 22"/>
          <p:cNvSpPr txBox="1"/>
          <p:nvPr/>
        </p:nvSpPr>
        <p:spPr>
          <a:xfrm>
            <a:off x="4991100" y="1933575"/>
            <a:ext cx="128968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players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3271" name="Text Box 23"/>
          <p:cNvSpPr txBox="1"/>
          <p:nvPr/>
        </p:nvSpPr>
        <p:spPr>
          <a:xfrm>
            <a:off x="5099050" y="3635375"/>
            <a:ext cx="123063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dollars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3272" name="Text Box 24"/>
          <p:cNvSpPr txBox="1"/>
          <p:nvPr/>
        </p:nvSpPr>
        <p:spPr>
          <a:xfrm>
            <a:off x="6728143" y="5323840"/>
            <a:ext cx="81597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sells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3273" name="Text Box 25"/>
          <p:cNvSpPr txBox="1"/>
          <p:nvPr/>
        </p:nvSpPr>
        <p:spPr>
          <a:xfrm>
            <a:off x="4641850" y="2779713"/>
            <a:ext cx="85471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paid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 Box 23"/>
          <p:cNvSpPr txBox="1"/>
          <p:nvPr/>
        </p:nvSpPr>
        <p:spPr>
          <a:xfrm>
            <a:off x="4857750" y="4479925"/>
            <a:ext cx="210820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make money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70" grpId="0"/>
      <p:bldP spid="53271" grpId="0"/>
      <p:bldP spid="53272" grpId="0"/>
      <p:bldP spid="53273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3945" y="504190"/>
            <a:ext cx="697484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1.Why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give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post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)?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2.Each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book.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3.More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advertise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out.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4.These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10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dollar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need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raise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money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 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21835" y="1287780"/>
            <a:ext cx="11309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poster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735705" y="1720215"/>
            <a:ext cx="6965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has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850640" y="2211070"/>
            <a:ext cx="24739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advertisements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093970" y="3058160"/>
            <a:ext cx="12306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dollars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3264535" y="3448685"/>
            <a:ext cx="9144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raise</a:t>
            </a:r>
            <a:endParaRPr lang="zh-CN" altLang="en-US" dirty="0"/>
          </a:p>
        </p:txBody>
      </p:sp>
      <p:pic>
        <p:nvPicPr>
          <p:cNvPr id="8" name="图片 7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770" y="443611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44880" y="972820"/>
            <a:ext cx="7059295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conversations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727200" y="381889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/>
          <p:nvPr/>
        </p:nvSpPr>
        <p:spPr>
          <a:xfrm>
            <a:off x="685800" y="1553845"/>
            <a:ext cx="4491355" cy="115760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algn="l" eaLnBrk="1" hangingPunct="1">
              <a:lnSpc>
                <a:spcPct val="120000"/>
              </a:lnSpc>
              <a:spcBef>
                <a:spcPct val="10000"/>
              </a:spcBef>
              <a:buClr>
                <a:srgbClr val="000000"/>
              </a:buClr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Have you ever raised money?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pPr marL="0" lvl="0" indent="0" algn="l" eaLnBrk="1" hangingPunct="1">
              <a:lnSpc>
                <a:spcPct val="120000"/>
              </a:lnSpc>
              <a:spcBef>
                <a:spcPct val="10000"/>
              </a:spcBef>
              <a:buClr>
                <a:srgbClr val="000000"/>
              </a:buClr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Who did you do it for?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18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18438" name="Picture 14" descr="6735-9"/>
          <p:cNvPicPr>
            <a:picLocks noChangeAspect="1"/>
          </p:cNvPicPr>
          <p:nvPr/>
        </p:nvPicPr>
        <p:blipFill>
          <a:blip r:embed="rId1" cstate="print">
            <a:lum contrast="12000"/>
          </a:blip>
          <a:stretch>
            <a:fillRect/>
          </a:stretch>
        </p:blipFill>
        <p:spPr>
          <a:xfrm>
            <a:off x="4363720" y="3398838"/>
            <a:ext cx="3382963" cy="2246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7425" y="1798003"/>
            <a:ext cx="5080000" cy="31085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 fontAlgn="auto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know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basketball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team</a:t>
            </a:r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going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another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city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Each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player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needs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$150.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Maybe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work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together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raise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money.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7425" y="758190"/>
            <a:ext cx="6722745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22190" y="4420870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54430" y="447040"/>
            <a:ext cx="664083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much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each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player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2.What’s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Jenny’s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idea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eating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96060" y="1706245"/>
            <a:ext cx="19418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150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dollars.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496060" y="2596515"/>
            <a:ext cx="414210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Have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bake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sale.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54430" y="3364865"/>
            <a:ext cx="17056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Cookies.</a:t>
            </a:r>
            <a:endParaRPr lang="zh-CN" altLang="en-US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18455" y="3883025"/>
            <a:ext cx="2687320" cy="1864995"/>
          </a:xfrm>
          <a:prstGeom prst="ellipse">
            <a:avLst/>
          </a:prstGeom>
        </p:spPr>
      </p:pic>
      <p:pic>
        <p:nvPicPr>
          <p:cNvPr id="7" name="Lesson25 课文录音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29520" y="714356"/>
            <a:ext cx="571504" cy="642942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772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65555" y="584200"/>
            <a:ext cx="6585585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decide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whether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statements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false.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raise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money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football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team.	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decide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snacks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other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things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lunch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hour.	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poster.	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90470" y="1864360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267960" y="2695575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112000" y="3144520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3625" y="4033520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/>
          <p:nvPr/>
        </p:nvSpPr>
        <p:spPr>
          <a:xfrm>
            <a:off x="488950" y="240348"/>
            <a:ext cx="8631238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Read the lesson and answer the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questions.</a:t>
            </a:r>
            <a:endParaRPr lang="en-US" altLang="zh-CN" sz="2800" b="1" dirty="0">
              <a:solidFill>
                <a:srgbClr val="B60A9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579" name="Text Box 5"/>
          <p:cNvSpPr txBox="1"/>
          <p:nvPr/>
        </p:nvSpPr>
        <p:spPr>
          <a:xfrm>
            <a:off x="488633" y="758508"/>
            <a:ext cx="8208962" cy="5297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 fontAlgn="auto">
              <a:lnSpc>
                <a:spcPct val="100000"/>
              </a:lnSpc>
              <a:buAutoNum type="arabicPeriod"/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Why do they want to raise money?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>
              <a:lnSpc>
                <a:spcPct val="100000"/>
              </a:lnSpc>
            </a:pP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>
              <a:lnSpc>
                <a:spcPct val="10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 When will they have a bake sale?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>
              <a:lnSpc>
                <a:spcPct val="100000"/>
              </a:lnSpc>
            </a:pP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>
              <a:lnSpc>
                <a:spcPct val="10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How much will Brian’s cookies cost?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>
              <a:lnSpc>
                <a:spcPct val="100000"/>
              </a:lnSpc>
            </a:pP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>
              <a:lnSpc>
                <a:spcPct val="10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What is Danny going to sell?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>
              <a:lnSpc>
                <a:spcPct val="100000"/>
              </a:lnSpc>
            </a:pP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>
              <a:lnSpc>
                <a:spcPct val="10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What does Jenny mean when she says, “Hmm….”?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>
              <a:lnSpc>
                <a:spcPct val="100000"/>
              </a:lnSpc>
            </a:pP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auto">
              <a:lnSpc>
                <a:spcPct val="100000"/>
              </a:lnSpc>
            </a:pP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eaLnBrk="1" hangingPunct="1">
              <a:lnSpc>
                <a:spcPct val="120000"/>
              </a:lnSpc>
            </a:pP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0184" name="Text Box 8"/>
          <p:cNvSpPr txBox="1"/>
          <p:nvPr/>
        </p:nvSpPr>
        <p:spPr>
          <a:xfrm>
            <a:off x="813118" y="2786063"/>
            <a:ext cx="5976937" cy="603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One dollar for four cookies.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0185" name="Text Box 9"/>
          <p:cNvSpPr txBox="1"/>
          <p:nvPr/>
        </p:nvSpPr>
        <p:spPr>
          <a:xfrm>
            <a:off x="983933" y="3690303"/>
            <a:ext cx="6916737" cy="603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 is going to invent a new product to sell.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0186" name="Text Box 10"/>
          <p:cNvSpPr txBox="1"/>
          <p:nvPr/>
        </p:nvSpPr>
        <p:spPr>
          <a:xfrm>
            <a:off x="983933" y="4594860"/>
            <a:ext cx="6121400" cy="603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She doesn’t think Danny will succeed.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5825" y="1189990"/>
            <a:ext cx="42221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For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their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basketball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team.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971600" y="2060848"/>
            <a:ext cx="24339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lunch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time.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endParaRPr lang="zh-CN" altLang="en-US" dirty="0"/>
          </a:p>
        </p:txBody>
      </p:sp>
      <p:pic>
        <p:nvPicPr>
          <p:cNvPr id="7" name="图片 6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7740" y="1431925"/>
            <a:ext cx="1554480" cy="159639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4" grpId="0"/>
      <p:bldP spid="50185" grpId="0"/>
      <p:bldP spid="50186" grpId="0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19785" y="798830"/>
            <a:ext cx="5943600" cy="353123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1.Do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you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know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that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our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basketball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team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is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going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to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play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in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another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city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中含有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引导的宾语从句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因为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在句子中不充当任何成分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只起到语法连接作用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通常可以忽略。宾语从句即使是疑问句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也要用陈述语气。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I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think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right.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认为你是对的。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517640" y="36855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90980" y="710565"/>
            <a:ext cx="4434840" cy="30469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  【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拓展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　不是所有的宾语从句都是用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that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引导的。一般用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that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引导宾语从句的动词有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: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say, think, wish,  hope, imagine, know,suppose,see,believe, agree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algn="l"/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   She </a:t>
            </a:r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hopes that she can pass the exam</a:t>
            </a:r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.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她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希望她能通过考试。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695315" y="34067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53795" y="863282"/>
            <a:ext cx="5080000" cy="27736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2.Each player needs to pay $150.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each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是限定词,意思是“每个”,后面接可数名词单数形式,后面的谓语动词也是单数形式。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Each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person has a phone now.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现在每个人都有一个手机。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71235" y="319786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3544</Words>
  <Application>WPS 演示</Application>
  <PresentationFormat>全屏显示(4:3)</PresentationFormat>
  <Paragraphs>174</Paragraphs>
  <Slides>16</Slides>
  <Notes>2</Notes>
  <HiddenSlides>0</HiddenSlides>
  <MMClips>2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方正书宋_GBK</vt:lpstr>
      <vt:lpstr>NEU-BZ-S92</vt:lpstr>
      <vt:lpstr>方正楷体_GBK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88</cp:revision>
  <dcterms:created xsi:type="dcterms:W3CDTF">2015-11-21T07:20:00Z</dcterms:created>
  <dcterms:modified xsi:type="dcterms:W3CDTF">2019-01-02T02:36:06Z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